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permits.performance.gov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pr.dc.gov/permits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c.gov/page/permits-licenses-and-certifications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cwashingtonweb.myvscloud.com/webtrac/web/splash.html?ccode=SimplesplashFacilities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airfaxcounty.gov/parks/permits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airfaxcounty.gov/parks/picnics/mount-eagle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plus.fairfaxcounty.gov/CitizenAccess/Welcome.aspx?TabName=Home&amp;TabList=Home%7C0%7CBuilding%7C1%7CEnforcement%7C2%7CEnvHealth%7C3%7CFire%7C4%7CPlanning%7C5%7CSite%7C6%7CZoning%7C7%7CCurrentTabIndex%7C0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airfaxcounty.gov/topics/permits-and-licenses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dcr.virginia.gov/state-parks/parkfees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pp.smartsheet.com/b/form/c55b7089ecde4878af8e41b3e3278bb6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nps.gov/gwmp/planyourvisit/permitsandreservations.htm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“Imagine if applying for a business permit took minutes, not months. Hi, we’re the </a:t>
            </a:r>
            <a:r>
              <a:rPr b="1" lang="en">
                <a:solidFill>
                  <a:schemeClr val="dk1"/>
                </a:solidFill>
              </a:rPr>
              <a:t>GovFlow</a:t>
            </a:r>
            <a:r>
              <a:rPr lang="en">
                <a:solidFill>
                  <a:schemeClr val="dk1"/>
                </a:solidFill>
              </a:rPr>
              <a:t> team — and we’re building autonomous agents that modernize public service delivery.”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84dbe8b026_2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84dbe8b026_2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84dbe8b026_2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84dbe8b026_2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Permitting Performance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https://www.permits.performance.gov/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84dbe8b026_2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84dbe8b026_2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https://dpr.dc.gov/permits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84dbe8b026_2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84dbe8b026_2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Permits and Licenses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https://dc.gov/page/permits-licenses-and-certifications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84dbe8b026_2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84dbe8b026_2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 for a Permit - DC park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https://dcwashingtonweb.myvscloud.com/webtrac/web/splash.html?ccode=SimplesplashFacilities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84dbe8b026_2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84dbe8b026_2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Fairfax County Park Permits 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https://www.fairfaxcounty.gov/parks/permits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84dbe8b026_2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84dbe8b026_2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reserve a picnic table in a park in Fairfax Virginia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https://www.fairfaxcounty.gov/parks/picnics/mount-eagle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84dbe8b026_2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84dbe8b026_2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Fairfax County uses “PLUS” (“Planning and Land Use System”)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http://plus.fairfaxcounty.gov/CitizenAccess/Welcome.aspx?TabName=Home&amp;TabList=Home%7C0%7CBuilding%7C1%7CEnforcement%7C2%7CEnvHealth%7C3%7CFire%7C4%7CPlanning%7C5%7CSite%7C6%7CZoning%7C7%7CCurrentTabIndex%7C0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84dbe8b026_2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84dbe8b026_2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Fairfax County Permits &amp; Licenses page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https://www.fairfaxcounty.gov/topics/permits-and-licenses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84dbe8b026_2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84dbe8b026_2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reserve campsite, grilles, etc in </a:t>
            </a:r>
            <a:r>
              <a:rPr lang="en"/>
              <a:t>Virginia</a:t>
            </a:r>
            <a:r>
              <a:rPr lang="en"/>
              <a:t> State Parks - Park fee and rates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https://www.dcr.virginia.gov/state-parks/parkfees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84dbe8b0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84dbe8b0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</a:t>
            </a:r>
            <a:r>
              <a:rPr lang="en">
                <a:solidFill>
                  <a:schemeClr val="dk1"/>
                </a:solidFill>
              </a:rPr>
              <a:t>oday, most government requests — permits, records, benefits — still depend on manual workflows, legacy databases, and endless back-and-forth emails. </a:t>
            </a:r>
            <a:br>
              <a:rPr lang="en">
                <a:solidFill>
                  <a:schemeClr val="dk1"/>
                </a:solidFill>
              </a:rPr>
            </a:br>
            <a:br>
              <a:rPr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Talking Points: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300M+ government forms processed manually every year.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Average permit or record request takes </a:t>
            </a:r>
            <a:r>
              <a:rPr b="1" lang="en">
                <a:solidFill>
                  <a:schemeClr val="dk1"/>
                </a:solidFill>
              </a:rPr>
              <a:t>4–12 weeks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Cost per transaction: </a:t>
            </a:r>
            <a:r>
              <a:rPr b="1" lang="en">
                <a:solidFill>
                  <a:schemeClr val="dk1"/>
                </a:solidFill>
              </a:rPr>
              <a:t>$40–80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Citizens lose trust and time — agencies lose productivity.</a:t>
            </a:r>
            <a:endParaRPr sz="1800">
              <a:solidFill>
                <a:srgbClr val="595959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84dbe8b026_2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84dbe8b026_2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Permit </a:t>
            </a:r>
            <a:r>
              <a:rPr lang="en"/>
              <a:t>Submission</a:t>
            </a:r>
            <a:r>
              <a:rPr lang="en"/>
              <a:t> form using Smartsheet form submission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https://app.smartsheet.com/b/form/c55b7089ecde4878af8e41b3e3278bb6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84dbe8b026_2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84dbe8b026_2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the Current Permit </a:t>
            </a:r>
            <a:r>
              <a:rPr lang="en"/>
              <a:t>submission</a:t>
            </a:r>
            <a:r>
              <a:rPr lang="en"/>
              <a:t> process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https://www.nps.gov/gwmp/planyourvisit/permitsandreservations.htm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84dbe8b026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84dbe8b026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trike="sngStrike">
                <a:solidFill>
                  <a:schemeClr val="dk1"/>
                </a:solidFill>
              </a:rPr>
              <a:t>The Solution — GovFlow Agent</a:t>
            </a:r>
            <a:endParaRPr b="1" strike="sngStrike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trike="sngStrike">
                <a:solidFill>
                  <a:schemeClr val="dk1"/>
                </a:solidFill>
              </a:rPr>
              <a:t>Key Headline:</a:t>
            </a:r>
            <a:r>
              <a:rPr lang="en" strike="sngStrike">
                <a:solidFill>
                  <a:schemeClr val="dk1"/>
                </a:solidFill>
              </a:rPr>
              <a:t> AI Agents that Automate and Explain Government Decisions</a:t>
            </a:r>
            <a:endParaRPr strike="sngStrike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Visual:</a:t>
            </a:r>
            <a:r>
              <a:rPr lang="en">
                <a:solidFill>
                  <a:schemeClr val="dk1"/>
                </a:solidFill>
              </a:rPr>
              <a:t> Diagram of the 7 agents — Intake → Validation → Policy Reasoner → Decision → Human Review → Comms → Audit.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Talking Points: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Built on </a:t>
            </a:r>
            <a:r>
              <a:rPr b="1" lang="en">
                <a:solidFill>
                  <a:schemeClr val="dk1"/>
                </a:solidFill>
              </a:rPr>
              <a:t>Google’s Agent Development Kit (ADK)</a:t>
            </a:r>
            <a:r>
              <a:rPr lang="en">
                <a:solidFill>
                  <a:schemeClr val="dk1"/>
                </a:solidFill>
              </a:rPr>
              <a:t> + </a:t>
            </a:r>
            <a:r>
              <a:rPr b="1" lang="en">
                <a:solidFill>
                  <a:schemeClr val="dk1"/>
                </a:solidFill>
              </a:rPr>
              <a:t>Gemini AI Studio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Handles end-to-end workflows — form intake, validation, policy checks, and decisions.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Human-in-the-loop transparency:</a:t>
            </a:r>
            <a:r>
              <a:rPr lang="en">
                <a:solidFill>
                  <a:schemeClr val="dk1"/>
                </a:solidFill>
              </a:rPr>
              <a:t> every rule check links to the actual policy.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Reduces processing time from </a:t>
            </a:r>
            <a:r>
              <a:rPr b="1" lang="en">
                <a:solidFill>
                  <a:schemeClr val="dk1"/>
                </a:solidFill>
              </a:rPr>
              <a:t>weeks to minutes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chemeClr val="accent2"/>
                </a:highlight>
              </a:rPr>
              <a:t>Impact Metrics:</a:t>
            </a:r>
            <a:endParaRPr b="1">
              <a:solidFill>
                <a:schemeClr val="dk1"/>
              </a:solidFill>
              <a:highlight>
                <a:schemeClr val="accent2"/>
              </a:highlight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accent2"/>
                </a:highlight>
              </a:rPr>
              <a:t>90% faster decision cycles.</a:t>
            </a:r>
            <a:endParaRPr>
              <a:solidFill>
                <a:schemeClr val="dk1"/>
              </a:solidFill>
              <a:highlight>
                <a:schemeClr val="accent2"/>
              </a:highlight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accent2"/>
                </a:highlight>
              </a:rPr>
              <a:t>70% lower cost per transaction.</a:t>
            </a:r>
            <a:endParaRPr>
              <a:solidFill>
                <a:schemeClr val="dk1"/>
              </a:solidFill>
              <a:highlight>
                <a:schemeClr val="accent2"/>
              </a:highlight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accent2"/>
                </a:highlight>
              </a:rPr>
              <a:t>100% auditability.</a:t>
            </a:r>
            <a:endParaRPr sz="1800">
              <a:solidFill>
                <a:srgbClr val="595959"/>
              </a:solidFill>
              <a:highlight>
                <a:schemeClr val="accent2"/>
              </a:highlight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84dbe8b026_2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84dbe8b026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“Roll this to permits, benefits, FOIA — any repetitive gov workflow.”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84dbe8b026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84dbe8b026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GovFlow is built on Google’s Agent Development Kit and Gemini — so it’s explainable, modular, and scalable. It can automate permits, FOIA requests, benefit claims — any repeatable process. 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Our goal is to make government services as fast, transparent, and trustworthy as the best customer experience online.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Visual:</a:t>
            </a:r>
            <a:r>
              <a:rPr lang="en">
                <a:solidFill>
                  <a:schemeClr val="dk1"/>
                </a:solidFill>
              </a:rPr>
              <a:t> Map of U.S. with nodes labeled “Permits,” “Benefits,” “FOIA,” “Licensing.”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Talking Points: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Modular design: same agent framework can power multiple departments.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Fully explainable: every decision has a rationale and policy citation.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Citizens get instant feedback, agencies get full transparency.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Future Vision: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Integrate real government datasets (Data.gov, state APIs).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Deploy multi-agent civic networks across local, state, and federal agencies.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Enable </a:t>
            </a:r>
            <a:r>
              <a:rPr i="1" lang="en">
                <a:solidFill>
                  <a:schemeClr val="dk1"/>
                </a:solidFill>
              </a:rPr>
              <a:t>AI Public Service Infrastructure</a:t>
            </a:r>
            <a:r>
              <a:rPr lang="en">
                <a:solidFill>
                  <a:schemeClr val="dk1"/>
                </a:solidFill>
              </a:rPr>
              <a:t> — faster, fairer, more accountable.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Tagline: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i="1" lang="en">
                <a:solidFill>
                  <a:schemeClr val="dk1"/>
                </a:solidFill>
              </a:rPr>
              <a:t>“From bureaucracy to clarity — GovFlow is the future of public trust.”</a:t>
            </a:r>
            <a:endParaRPr i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84dbe8b026_2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84dbe8b026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Architecture diagram (agents, RAG, human-in-the-loop, audit trail).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Stress ADK orchestration + Gemini reasoning + auditability.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GovFlow is built on Google’s Agent Development Kit and Gemini — so it’s explainable, modular, and scalable. It can automate permits, FOIA requests, benefit claims — any repeatable process. Our goal is to make government services as fast, transparent, and trustworthy as the best customer experience online.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84dbe8b026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84dbe8b02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“We’re turning bureaucracy into clarity — with Agentic AI for public good.”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84dbe8b026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84dbe8b026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Government services are slow because each request takes humans hours of triage.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GovFlow Agent automates the boring 90%, keeps humans in control, and gives citizens instant transparency.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—-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84db92b1a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84db92b1a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9FAF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514100"/>
            <a:ext cx="8520600" cy="184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GovFlow: </a:t>
            </a:r>
            <a:br>
              <a:rPr b="1" lang="en"/>
            </a:br>
            <a:r>
              <a:rPr lang="en"/>
              <a:t>Reimagining Public Service</a:t>
            </a:r>
            <a:endParaRPr/>
          </a:p>
        </p:txBody>
      </p:sp>
      <p:pic>
        <p:nvPicPr>
          <p:cNvPr id="55" name="Google Shape;55;p13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8023" y="0"/>
            <a:ext cx="538795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454" y="0"/>
            <a:ext cx="859909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0852"/>
            <a:ext cx="6144348" cy="287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0526" y="1662350"/>
            <a:ext cx="4693473" cy="3481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650" y="661263"/>
            <a:ext cx="6526572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448" y="0"/>
            <a:ext cx="857110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887" y="0"/>
            <a:ext cx="848822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75" y="0"/>
            <a:ext cx="6222976" cy="356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3904" y="1939200"/>
            <a:ext cx="3881226" cy="2890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52" y="0"/>
            <a:ext cx="898029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5829" y="42450"/>
            <a:ext cx="6206874" cy="354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854731"/>
            <a:ext cx="4690376" cy="10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3854726"/>
            <a:ext cx="4556723" cy="101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88" y="0"/>
            <a:ext cx="892702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517450" y="2057200"/>
            <a:ext cx="6156900" cy="24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151517"/>
                </a:solidFill>
              </a:rPr>
              <a:t>Manual processes → Long waits → Lost trust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• </a:t>
            </a:r>
            <a:r>
              <a:rPr lang="en" sz="1100">
                <a:solidFill>
                  <a:schemeClr val="dk1"/>
                </a:solidFill>
              </a:rPr>
              <a:t>300M+ forms filed manually each year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4–12 week turnaround times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$40–80 average handling cost per transaction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61" name="Google Shape;61;p14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type="title"/>
          </p:nvPr>
        </p:nvSpPr>
        <p:spPr>
          <a:xfrm>
            <a:off x="411600" y="1048250"/>
            <a:ext cx="8732400" cy="8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Government processes move at the speed of paper.</a:t>
            </a:r>
            <a:endParaRPr/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481900" y="381975"/>
            <a:ext cx="82353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Problem – Public Services Are Stuck in the Past.</a:t>
            </a:r>
            <a:endParaRPr sz="2000"/>
          </a:p>
        </p:txBody>
      </p:sp>
      <p:pic>
        <p:nvPicPr>
          <p:cNvPr descr="Split-screen of a citizen waiting in line vs. an AI agent approving forms."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5300" y="1946450"/>
            <a:ext cx="2346775" cy="23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8723" y="0"/>
            <a:ext cx="3615376" cy="383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2"/>
          <p:cNvPicPr preferRelativeResize="0"/>
          <p:nvPr/>
        </p:nvPicPr>
        <p:blipFill rotWithShape="1">
          <a:blip r:embed="rId4">
            <a:alphaModFix/>
          </a:blip>
          <a:srcRect b="0" l="3353" r="0" t="0"/>
          <a:stretch/>
        </p:blipFill>
        <p:spPr>
          <a:xfrm>
            <a:off x="2239900" y="3011250"/>
            <a:ext cx="3225074" cy="270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887" y="0"/>
            <a:ext cx="848822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331368" y="2012717"/>
            <a:ext cx="7969200" cy="24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rgbClr val="15151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151517"/>
                </a:solidFill>
              </a:rPr>
              <a:t>AI Agents that Automate and Explain Government Decisions</a:t>
            </a:r>
            <a:endParaRPr sz="2100">
              <a:solidFill>
                <a:srgbClr val="15151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Built on Google ADK + Gemini for modular multi-agent orchestration.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Automates 90% of form logic — keeps humans in control.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Every rule check links to policy citations for full transparency.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70" name="Google Shape;70;p15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type="title"/>
          </p:nvPr>
        </p:nvSpPr>
        <p:spPr>
          <a:xfrm>
            <a:off x="312518" y="1013517"/>
            <a:ext cx="87144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50">
                <a:solidFill>
                  <a:srgbClr val="151517"/>
                </a:solidFill>
              </a:rPr>
              <a:t>GovFlow:</a:t>
            </a:r>
            <a:r>
              <a:rPr lang="en" sz="4050">
                <a:solidFill>
                  <a:srgbClr val="151517"/>
                </a:solidFill>
              </a:rPr>
              <a:t> </a:t>
            </a:r>
            <a:r>
              <a:rPr lang="en" sz="4050">
                <a:solidFill>
                  <a:srgbClr val="151517"/>
                </a:solidFill>
              </a:rPr>
              <a:t>Agentic AI for Public Service</a:t>
            </a:r>
            <a:endParaRPr/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195425" y="186550"/>
            <a:ext cx="47430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Solution — GovFlow Agent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42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 Metrics</a:t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392850" y="2341325"/>
            <a:ext cx="835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minutes not weeks, 70–90% lower handling cost, transparent by default.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9" name="Google Shape;79;p16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331368" y="2012717"/>
            <a:ext cx="7969200" cy="24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151517"/>
                </a:solidFill>
              </a:rPr>
              <a:t>Scalable, transparent, explainable public AI.</a:t>
            </a:r>
            <a:endParaRPr sz="2100">
              <a:solidFill>
                <a:srgbClr val="15151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Modular agent design deployable across city, state, and federal systems.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Explainable by default — every decision justified.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Citizens receive instant feedback via transparent status updates.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• Agencies gain analytics dashboards for throughput and equity.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85" name="Google Shape;85;p17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type="title"/>
          </p:nvPr>
        </p:nvSpPr>
        <p:spPr>
          <a:xfrm>
            <a:off x="312518" y="1013517"/>
            <a:ext cx="87144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50">
                <a:solidFill>
                  <a:srgbClr val="151517"/>
                </a:solidFill>
              </a:rPr>
              <a:t>Build once. Deploy everywhere.</a:t>
            </a:r>
            <a:endParaRPr b="1" sz="4050">
              <a:solidFill>
                <a:srgbClr val="151517"/>
              </a:solidFill>
            </a:endParaRPr>
          </a:p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195425" y="186550"/>
            <a:ext cx="73863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Vision — Scalable, Transparent Governance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331368" y="2012717"/>
            <a:ext cx="7969200" cy="24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151517"/>
                </a:solidFill>
              </a:rPr>
              <a:t>The GovFlow Agent Chain</a:t>
            </a:r>
            <a:endParaRPr sz="2100">
              <a:solidFill>
                <a:srgbClr val="15151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Citizen → Intake Agent → Validation Agent → Policy Reasoner → Decision Drafter → Human Review → Comms → Audit → Citizen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93" name="Google Shape;93;p18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type="title"/>
          </p:nvPr>
        </p:nvSpPr>
        <p:spPr>
          <a:xfrm>
            <a:off x="312518" y="1013517"/>
            <a:ext cx="87144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50">
                <a:solidFill>
                  <a:srgbClr val="151517"/>
                </a:solidFill>
              </a:rPr>
              <a:t>Architecture Overview</a:t>
            </a:r>
            <a:endParaRPr b="1" sz="4050">
              <a:solidFill>
                <a:srgbClr val="151517"/>
              </a:solidFill>
            </a:endParaRPr>
          </a:p>
        </p:txBody>
      </p:sp>
      <p:sp>
        <p:nvSpPr>
          <p:cNvPr id="95" name="Google Shape;95;p18"/>
          <p:cNvSpPr txBox="1"/>
          <p:nvPr>
            <p:ph type="title"/>
          </p:nvPr>
        </p:nvSpPr>
        <p:spPr>
          <a:xfrm>
            <a:off x="195425" y="186550"/>
            <a:ext cx="47430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System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2716475"/>
            <a:ext cx="8520600" cy="18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500"/>
              <a:t>We’re turning bureaucracy into clarity — with Agentic AI for public good.</a:t>
            </a:r>
            <a:endParaRPr sz="3500"/>
          </a:p>
        </p:txBody>
      </p:sp>
      <p:pic>
        <p:nvPicPr>
          <p:cNvPr id="102" name="Google Shape;102;p19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311700" y="1454975"/>
            <a:ext cx="477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Join + Support Us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11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 – Public Services Are Stuck in the Past.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"/>
          <p:cNvSpPr txBox="1"/>
          <p:nvPr/>
        </p:nvSpPr>
        <p:spPr>
          <a:xfrm>
            <a:off x="443400" y="1444225"/>
            <a:ext cx="4535400" cy="3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Key Headline:</a:t>
            </a:r>
            <a:r>
              <a:rPr lang="en" sz="1100">
                <a:solidFill>
                  <a:schemeClr val="dk1"/>
                </a:solidFill>
              </a:rPr>
              <a:t> Government processes move at the speed of paper.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Visual:</a:t>
            </a:r>
            <a:r>
              <a:rPr lang="en" sz="1100">
                <a:solidFill>
                  <a:schemeClr val="dk1"/>
                </a:solidFill>
              </a:rPr>
              <a:t> Split-screen of a citizen waiting in line vs. an AI agent approving forms.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Talking Points: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300M+ government forms processed manually every year.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Average permit or record request takes </a:t>
            </a:r>
            <a:r>
              <a:rPr b="1" lang="en" sz="1100">
                <a:solidFill>
                  <a:schemeClr val="dk1"/>
                </a:solidFill>
              </a:rPr>
              <a:t>4–12 weeks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Cost per transaction: </a:t>
            </a:r>
            <a:r>
              <a:rPr b="1" lang="en" sz="1100">
                <a:solidFill>
                  <a:schemeClr val="dk1"/>
                </a:solidFill>
              </a:rPr>
              <a:t>$40–80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Citizens lose trust and time — agencies lose productivity.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Tagline:</a:t>
            </a:r>
            <a:r>
              <a:rPr lang="en" sz="1100">
                <a:solidFill>
                  <a:schemeClr val="dk1"/>
                </a:solidFill>
              </a:rPr>
              <a:t> </a:t>
            </a:r>
            <a:r>
              <a:rPr i="1" lang="en" sz="1100">
                <a:solidFill>
                  <a:schemeClr val="dk1"/>
                </a:solidFill>
              </a:rPr>
              <a:t>“We can make every public service feel like ordering a coffee online.”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descr="Split-screen of a citizen waiting in line vs. an AI agent approving forms."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0675" y="1171325"/>
            <a:ext cx="3413450" cy="34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 title="GovFlow_System Architecture.png"/>
          <p:cNvPicPr preferRelativeResize="0"/>
          <p:nvPr/>
        </p:nvPicPr>
        <p:blipFill rotWithShape="1">
          <a:blip r:embed="rId4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 — GovFlow Agent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Key Headline:</a:t>
            </a:r>
            <a:r>
              <a:rPr lang="en" sz="1100">
                <a:solidFill>
                  <a:schemeClr val="dk1"/>
                </a:solidFill>
              </a:rPr>
              <a:t> AI Agents that Automate and Explain Government Decisions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Visual:</a:t>
            </a:r>
            <a:r>
              <a:rPr lang="en" sz="1100">
                <a:solidFill>
                  <a:schemeClr val="dk1"/>
                </a:solidFill>
              </a:rPr>
              <a:t> Diagram of the 7 agents — Intake → Validation → Policy Reasoner → Decision → Human Review → Comms → Audit.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Talking Points:</a:t>
            </a:r>
            <a:endParaRPr b="1"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Built on </a:t>
            </a:r>
            <a:r>
              <a:rPr b="1" lang="en" sz="1100">
                <a:solidFill>
                  <a:schemeClr val="dk1"/>
                </a:solidFill>
              </a:rPr>
              <a:t>Google’s Agent Development Kit (ADK)</a:t>
            </a:r>
            <a:r>
              <a:rPr lang="en" sz="1100">
                <a:solidFill>
                  <a:schemeClr val="dk1"/>
                </a:solidFill>
              </a:rPr>
              <a:t> + </a:t>
            </a:r>
            <a:r>
              <a:rPr b="1" lang="en" sz="1100">
                <a:solidFill>
                  <a:schemeClr val="dk1"/>
                </a:solidFill>
              </a:rPr>
              <a:t>Gemini AI Studio</a:t>
            </a:r>
            <a:r>
              <a:rPr lang="en" sz="1100">
                <a:solidFill>
                  <a:schemeClr val="dk1"/>
                </a:solidFill>
              </a:rPr>
              <a:t>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Handles end-to-end workflows — form intake, validation, policy checks, and decisions.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100">
                <a:solidFill>
                  <a:schemeClr val="dk1"/>
                </a:solidFill>
              </a:rPr>
              <a:t>Human-in-the-loop transparency:</a:t>
            </a:r>
            <a:r>
              <a:rPr lang="en" sz="1100">
                <a:solidFill>
                  <a:schemeClr val="dk1"/>
                </a:solidFill>
              </a:rPr>
              <a:t> every rule check links to the actual policy.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Reduces processing time from </a:t>
            </a:r>
            <a:r>
              <a:rPr b="1" lang="en" sz="1100">
                <a:solidFill>
                  <a:schemeClr val="dk1"/>
                </a:solidFill>
              </a:rPr>
              <a:t>weeks to minutes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Impact Metrics:</a:t>
            </a:r>
            <a:endParaRPr b="1"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90% faster decision cycles.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70% lower cost per transaction.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100">
                <a:solidFill>
                  <a:schemeClr val="dk1"/>
                </a:solidFill>
              </a:rPr>
              <a:t>100% auditability.</a:t>
            </a:r>
            <a:endParaRPr/>
          </a:p>
        </p:txBody>
      </p:sp>
      <p:pic>
        <p:nvPicPr>
          <p:cNvPr id="118" name="Google Shape;118;p21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